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12" r:id="rId8"/>
    <p:sldId id="31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3" r:id="rId30"/>
    <p:sldId id="282" r:id="rId31"/>
    <p:sldId id="286" r:id="rId32"/>
    <p:sldId id="284" r:id="rId33"/>
    <p:sldId id="285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055C09-86F8-4877-B345-9C50385E317E}" v="2" dt="2022-12-08T01:25:50.1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ttoor Vamsi" userId="9120b4cadd81f4f9" providerId="LiveId" clId="{AD055C09-86F8-4877-B345-9C50385E317E}"/>
    <pc:docChg chg="undo custSel addSld modSld">
      <pc:chgData name="Chittoor Vamsi" userId="9120b4cadd81f4f9" providerId="LiveId" clId="{AD055C09-86F8-4877-B345-9C50385E317E}" dt="2022-12-08T01:45:12.614" v="301" actId="255"/>
      <pc:docMkLst>
        <pc:docMk/>
      </pc:docMkLst>
      <pc:sldChg chg="addSp delSp modSp mod">
        <pc:chgData name="Chittoor Vamsi" userId="9120b4cadd81f4f9" providerId="LiveId" clId="{AD055C09-86F8-4877-B345-9C50385E317E}" dt="2022-12-08T01:26:31.868" v="91" actId="14100"/>
        <pc:sldMkLst>
          <pc:docMk/>
          <pc:sldMk cId="2245137718" sldId="273"/>
        </pc:sldMkLst>
        <pc:spChg chg="mod">
          <ac:chgData name="Chittoor Vamsi" userId="9120b4cadd81f4f9" providerId="LiveId" clId="{AD055C09-86F8-4877-B345-9C50385E317E}" dt="2022-12-07T18:34:12.122" v="30" actId="14100"/>
          <ac:spMkLst>
            <pc:docMk/>
            <pc:sldMk cId="2245137718" sldId="273"/>
            <ac:spMk id="2" creationId="{C977C2AB-AAB6-A37E-87DA-015F94C5999C}"/>
          </ac:spMkLst>
        </pc:spChg>
        <pc:spChg chg="del">
          <ac:chgData name="Chittoor Vamsi" userId="9120b4cadd81f4f9" providerId="LiveId" clId="{AD055C09-86F8-4877-B345-9C50385E317E}" dt="2022-12-07T18:36:20.634" v="76" actId="22"/>
          <ac:spMkLst>
            <pc:docMk/>
            <pc:sldMk cId="2245137718" sldId="273"/>
            <ac:spMk id="3" creationId="{74E2928B-CB2D-D923-0D14-417525769CC3}"/>
          </ac:spMkLst>
        </pc:spChg>
        <pc:spChg chg="add mod">
          <ac:chgData name="Chittoor Vamsi" userId="9120b4cadd81f4f9" providerId="LiveId" clId="{AD055C09-86F8-4877-B345-9C50385E317E}" dt="2022-12-07T18:34:57.201" v="75" actId="255"/>
          <ac:spMkLst>
            <pc:docMk/>
            <pc:sldMk cId="2245137718" sldId="273"/>
            <ac:spMk id="4" creationId="{1D959951-16BA-61B7-7395-77AD89076B61}"/>
          </ac:spMkLst>
        </pc:spChg>
        <pc:spChg chg="add del mod">
          <ac:chgData name="Chittoor Vamsi" userId="9120b4cadd81f4f9" providerId="LiveId" clId="{AD055C09-86F8-4877-B345-9C50385E317E}" dt="2022-12-08T01:26:10.598" v="85" actId="22"/>
          <ac:spMkLst>
            <pc:docMk/>
            <pc:sldMk cId="2245137718" sldId="273"/>
            <ac:spMk id="5" creationId="{7325285A-42DC-A1A4-1EBB-91904230986E}"/>
          </ac:spMkLst>
        </pc:spChg>
        <pc:picChg chg="add del mod ord modCrop">
          <ac:chgData name="Chittoor Vamsi" userId="9120b4cadd81f4f9" providerId="LiveId" clId="{AD055C09-86F8-4877-B345-9C50385E317E}" dt="2022-12-08T01:25:46.390" v="82" actId="21"/>
          <ac:picMkLst>
            <pc:docMk/>
            <pc:sldMk cId="2245137718" sldId="273"/>
            <ac:picMk id="6" creationId="{6A18B2BF-F935-F588-35CE-F55C9A717AE7}"/>
          </ac:picMkLst>
        </pc:picChg>
        <pc:picChg chg="add del mod">
          <ac:chgData name="Chittoor Vamsi" userId="9120b4cadd81f4f9" providerId="LiveId" clId="{AD055C09-86F8-4877-B345-9C50385E317E}" dt="2022-12-08T01:25:50.161" v="84"/>
          <ac:picMkLst>
            <pc:docMk/>
            <pc:sldMk cId="2245137718" sldId="273"/>
            <ac:picMk id="7" creationId="{C69D861E-0CA5-B44E-8FEA-EC32782C5741}"/>
          </ac:picMkLst>
        </pc:picChg>
        <pc:picChg chg="add mod ord modCrop">
          <ac:chgData name="Chittoor Vamsi" userId="9120b4cadd81f4f9" providerId="LiveId" clId="{AD055C09-86F8-4877-B345-9C50385E317E}" dt="2022-12-08T01:26:31.868" v="91" actId="14100"/>
          <ac:picMkLst>
            <pc:docMk/>
            <pc:sldMk cId="2245137718" sldId="273"/>
            <ac:picMk id="9" creationId="{24DF039A-4615-7AC6-2CA4-0B6D1CCC94BE}"/>
          </ac:picMkLst>
        </pc:picChg>
      </pc:sldChg>
      <pc:sldChg chg="addSp delSp modSp new mod">
        <pc:chgData name="Chittoor Vamsi" userId="9120b4cadd81f4f9" providerId="LiveId" clId="{AD055C09-86F8-4877-B345-9C50385E317E}" dt="2022-12-08T01:41:42.589" v="241" actId="14100"/>
        <pc:sldMkLst>
          <pc:docMk/>
          <pc:sldMk cId="1098386631" sldId="274"/>
        </pc:sldMkLst>
        <pc:spChg chg="mod">
          <ac:chgData name="Chittoor Vamsi" userId="9120b4cadd81f4f9" providerId="LiveId" clId="{AD055C09-86F8-4877-B345-9C50385E317E}" dt="2022-12-08T01:40:31.101" v="231" actId="20577"/>
          <ac:spMkLst>
            <pc:docMk/>
            <pc:sldMk cId="1098386631" sldId="274"/>
            <ac:spMk id="2" creationId="{CC8830ED-06AF-AF42-8D0F-796187D2C1B4}"/>
          </ac:spMkLst>
        </pc:spChg>
        <pc:spChg chg="del">
          <ac:chgData name="Chittoor Vamsi" userId="9120b4cadd81f4f9" providerId="LiveId" clId="{AD055C09-86F8-4877-B345-9C50385E317E}" dt="2022-12-08T01:28:37.192" v="111" actId="22"/>
          <ac:spMkLst>
            <pc:docMk/>
            <pc:sldMk cId="1098386631" sldId="274"/>
            <ac:spMk id="3" creationId="{29020168-4C85-53F0-A2FA-E00C0CFB4898}"/>
          </ac:spMkLst>
        </pc:spChg>
        <pc:spChg chg="add del mod">
          <ac:chgData name="Chittoor Vamsi" userId="9120b4cadd81f4f9" providerId="LiveId" clId="{AD055C09-86F8-4877-B345-9C50385E317E}" dt="2022-12-08T01:40:59.337" v="233" actId="22"/>
          <ac:spMkLst>
            <pc:docMk/>
            <pc:sldMk cId="1098386631" sldId="274"/>
            <ac:spMk id="7" creationId="{B76D890D-E24C-60EB-61B4-9FE302CF8A58}"/>
          </ac:spMkLst>
        </pc:spChg>
        <pc:picChg chg="add del mod ord modCrop">
          <ac:chgData name="Chittoor Vamsi" userId="9120b4cadd81f4f9" providerId="LiveId" clId="{AD055C09-86F8-4877-B345-9C50385E317E}" dt="2022-12-08T01:40:36.956" v="232" actId="21"/>
          <ac:picMkLst>
            <pc:docMk/>
            <pc:sldMk cId="1098386631" sldId="274"/>
            <ac:picMk id="5" creationId="{30020E8A-4C99-E9E1-1980-FEEC90D336E4}"/>
          </ac:picMkLst>
        </pc:picChg>
        <pc:picChg chg="add mod ord modCrop">
          <ac:chgData name="Chittoor Vamsi" userId="9120b4cadd81f4f9" providerId="LiveId" clId="{AD055C09-86F8-4877-B345-9C50385E317E}" dt="2022-12-08T01:41:42.589" v="241" actId="14100"/>
          <ac:picMkLst>
            <pc:docMk/>
            <pc:sldMk cId="1098386631" sldId="274"/>
            <ac:picMk id="9" creationId="{2AC77EE2-A7C7-6B6A-181B-17450C72D115}"/>
          </ac:picMkLst>
        </pc:picChg>
      </pc:sldChg>
      <pc:sldChg chg="addSp delSp modSp new mod">
        <pc:chgData name="Chittoor Vamsi" userId="9120b4cadd81f4f9" providerId="LiveId" clId="{AD055C09-86F8-4877-B345-9C50385E317E}" dt="2022-12-08T01:32:03.299" v="187" actId="14100"/>
        <pc:sldMkLst>
          <pc:docMk/>
          <pc:sldMk cId="3474388928" sldId="275"/>
        </pc:sldMkLst>
        <pc:spChg chg="mod">
          <ac:chgData name="Chittoor Vamsi" userId="9120b4cadd81f4f9" providerId="LiveId" clId="{AD055C09-86F8-4877-B345-9C50385E317E}" dt="2022-12-08T01:31:04.583" v="182" actId="255"/>
          <ac:spMkLst>
            <pc:docMk/>
            <pc:sldMk cId="3474388928" sldId="275"/>
            <ac:spMk id="2" creationId="{543F5375-8E6F-512F-1D3E-758134A4EB2B}"/>
          </ac:spMkLst>
        </pc:spChg>
        <pc:spChg chg="del">
          <ac:chgData name="Chittoor Vamsi" userId="9120b4cadd81f4f9" providerId="LiveId" clId="{AD055C09-86F8-4877-B345-9C50385E317E}" dt="2022-12-08T01:31:40.704" v="183" actId="22"/>
          <ac:spMkLst>
            <pc:docMk/>
            <pc:sldMk cId="3474388928" sldId="275"/>
            <ac:spMk id="3" creationId="{DB3D2246-4D35-5141-BF41-C9A43EEAD680}"/>
          </ac:spMkLst>
        </pc:spChg>
        <pc:picChg chg="add mod ord modCrop">
          <ac:chgData name="Chittoor Vamsi" userId="9120b4cadd81f4f9" providerId="LiveId" clId="{AD055C09-86F8-4877-B345-9C50385E317E}" dt="2022-12-08T01:32:03.299" v="187" actId="14100"/>
          <ac:picMkLst>
            <pc:docMk/>
            <pc:sldMk cId="3474388928" sldId="275"/>
            <ac:picMk id="5" creationId="{DEE87768-2B61-0EB4-1E4A-18ADE53453C0}"/>
          </ac:picMkLst>
        </pc:picChg>
      </pc:sldChg>
      <pc:sldChg chg="addSp delSp modSp new mod">
        <pc:chgData name="Chittoor Vamsi" userId="9120b4cadd81f4f9" providerId="LiveId" clId="{AD055C09-86F8-4877-B345-9C50385E317E}" dt="2022-12-08T01:35:55.692" v="222" actId="27636"/>
        <pc:sldMkLst>
          <pc:docMk/>
          <pc:sldMk cId="2548911209" sldId="276"/>
        </pc:sldMkLst>
        <pc:spChg chg="mod">
          <ac:chgData name="Chittoor Vamsi" userId="9120b4cadd81f4f9" providerId="LiveId" clId="{AD055C09-86F8-4877-B345-9C50385E317E}" dt="2022-12-08T01:35:55.692" v="222" actId="27636"/>
          <ac:spMkLst>
            <pc:docMk/>
            <pc:sldMk cId="2548911209" sldId="276"/>
            <ac:spMk id="2" creationId="{567838C0-F008-FD14-195E-0969DF72C7B5}"/>
          </ac:spMkLst>
        </pc:spChg>
        <pc:spChg chg="del">
          <ac:chgData name="Chittoor Vamsi" userId="9120b4cadd81f4f9" providerId="LiveId" clId="{AD055C09-86F8-4877-B345-9C50385E317E}" dt="2022-12-08T01:33:26.074" v="210" actId="22"/>
          <ac:spMkLst>
            <pc:docMk/>
            <pc:sldMk cId="2548911209" sldId="276"/>
            <ac:spMk id="3" creationId="{07F8397B-F876-F8B8-51A6-24984FC4FAA3}"/>
          </ac:spMkLst>
        </pc:spChg>
        <pc:picChg chg="add del">
          <ac:chgData name="Chittoor Vamsi" userId="9120b4cadd81f4f9" providerId="LiveId" clId="{AD055C09-86F8-4877-B345-9C50385E317E}" dt="2022-12-08T01:33:23.486" v="209" actId="22"/>
          <ac:picMkLst>
            <pc:docMk/>
            <pc:sldMk cId="2548911209" sldId="276"/>
            <ac:picMk id="5" creationId="{F474F409-BC94-94E3-B885-F46BF26D9C58}"/>
          </ac:picMkLst>
        </pc:picChg>
        <pc:picChg chg="add mod ord modCrop">
          <ac:chgData name="Chittoor Vamsi" userId="9120b4cadd81f4f9" providerId="LiveId" clId="{AD055C09-86F8-4877-B345-9C50385E317E}" dt="2022-12-08T01:33:57.539" v="215" actId="1076"/>
          <ac:picMkLst>
            <pc:docMk/>
            <pc:sldMk cId="2548911209" sldId="276"/>
            <ac:picMk id="7" creationId="{F7F8610D-F733-289B-55F0-0A1C4E468828}"/>
          </ac:picMkLst>
        </pc:picChg>
      </pc:sldChg>
      <pc:sldChg chg="addSp delSp modSp new mod">
        <pc:chgData name="Chittoor Vamsi" userId="9120b4cadd81f4f9" providerId="LiveId" clId="{AD055C09-86F8-4877-B345-9C50385E317E}" dt="2022-12-08T01:45:12.614" v="301" actId="255"/>
        <pc:sldMkLst>
          <pc:docMk/>
          <pc:sldMk cId="1264156696" sldId="277"/>
        </pc:sldMkLst>
        <pc:spChg chg="mod">
          <ac:chgData name="Chittoor Vamsi" userId="9120b4cadd81f4f9" providerId="LiveId" clId="{AD055C09-86F8-4877-B345-9C50385E317E}" dt="2022-12-08T01:45:12.614" v="301" actId="255"/>
          <ac:spMkLst>
            <pc:docMk/>
            <pc:sldMk cId="1264156696" sldId="277"/>
            <ac:spMk id="2" creationId="{5F465310-AA0A-6DCC-409F-8A2C83FC7C60}"/>
          </ac:spMkLst>
        </pc:spChg>
        <pc:spChg chg="del">
          <ac:chgData name="Chittoor Vamsi" userId="9120b4cadd81f4f9" providerId="LiveId" clId="{AD055C09-86F8-4877-B345-9C50385E317E}" dt="2022-12-08T01:44:23.332" v="292" actId="22"/>
          <ac:spMkLst>
            <pc:docMk/>
            <pc:sldMk cId="1264156696" sldId="277"/>
            <ac:spMk id="3" creationId="{DF1C8383-3A31-04F7-7063-2D9BF1766469}"/>
          </ac:spMkLst>
        </pc:spChg>
        <pc:picChg chg="add mod ord modCrop">
          <ac:chgData name="Chittoor Vamsi" userId="9120b4cadd81f4f9" providerId="LiveId" clId="{AD055C09-86F8-4877-B345-9C50385E317E}" dt="2022-12-08T01:44:40.764" v="296" actId="14100"/>
          <ac:picMkLst>
            <pc:docMk/>
            <pc:sldMk cId="1264156696" sldId="277"/>
            <ac:picMk id="5" creationId="{B6711920-885B-1CB0-9E2C-8859B3659F2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C9562-753A-48A0-BAF9-5AF339C6EB0A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BD7-57EA-4C14-A8A5-13AF697D5BF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944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C9562-753A-48A0-BAF9-5AF339C6EB0A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BD7-57EA-4C14-A8A5-13AF697D5B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83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C9562-753A-48A0-BAF9-5AF339C6EB0A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BD7-57EA-4C14-A8A5-13AF697D5B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865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C9562-753A-48A0-BAF9-5AF339C6EB0A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BD7-57EA-4C14-A8A5-13AF697D5B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838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C9562-753A-48A0-BAF9-5AF339C6EB0A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BD7-57EA-4C14-A8A5-13AF697D5BF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15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C9562-753A-48A0-BAF9-5AF339C6EB0A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BD7-57EA-4C14-A8A5-13AF697D5B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574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C9562-753A-48A0-BAF9-5AF339C6EB0A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BD7-57EA-4C14-A8A5-13AF697D5B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665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C9562-753A-48A0-BAF9-5AF339C6EB0A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BD7-57EA-4C14-A8A5-13AF697D5B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249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C9562-753A-48A0-BAF9-5AF339C6EB0A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BD7-57EA-4C14-A8A5-13AF697D5B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622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4BC9562-753A-48A0-BAF9-5AF339C6EB0A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C8C7BD7-57EA-4C14-A8A5-13AF697D5B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438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C9562-753A-48A0-BAF9-5AF339C6EB0A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C7BD7-57EA-4C14-A8A5-13AF697D5B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23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4BC9562-753A-48A0-BAF9-5AF339C6EB0A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C8C7BD7-57EA-4C14-A8A5-13AF697D5BF4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09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5433-749C-74C2-0CE5-D76B8EC72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569167"/>
            <a:ext cx="10058400" cy="213671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Retail Analytics using Sqoop, HDFS, and Hive</a:t>
            </a:r>
            <a:endParaRPr lang="en-IN" sz="5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304485-3518-08A6-9985-48F910EAC8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Big DATA analytics </a:t>
            </a:r>
          </a:p>
          <a:p>
            <a:r>
              <a:rPr lang="en-US" dirty="0"/>
              <a:t>Chittoor Vamsi</a:t>
            </a:r>
          </a:p>
          <a:p>
            <a:r>
              <a:rPr lang="en-US" dirty="0"/>
              <a:t>S20190020208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584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7E4A-5C6B-E0FB-D730-0B92165B2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on AWS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0C048-F0A9-4CE4-01A8-B8C0E8BC8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an EC2 instance of t2.xlarge with 4 vCPU and 1GiB memory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Storage configuration of 32 GiB General Purpose SSD( gp2 )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BE2E1D-98A3-8086-44A3-ABEEBA07DA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36" t="7756" b="9388"/>
          <a:stretch/>
        </p:blipFill>
        <p:spPr>
          <a:xfrm>
            <a:off x="625151" y="2836505"/>
            <a:ext cx="10709055" cy="343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38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12FA-4C8F-3069-0F3F-CE2AAA7F7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45734"/>
            <a:ext cx="10058400" cy="4023360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7BAE2-6C4D-C690-2830-B929C7C27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62" r="3318" b="8843"/>
          <a:stretch/>
        </p:blipFill>
        <p:spPr>
          <a:xfrm>
            <a:off x="177282" y="1726163"/>
            <a:ext cx="11691257" cy="4538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C09076-0FAA-0733-BCB6-036AAC5267B8}"/>
              </a:ext>
            </a:extLst>
          </p:cNvPr>
          <p:cNvSpPr txBox="1"/>
          <p:nvPr/>
        </p:nvSpPr>
        <p:spPr>
          <a:xfrm>
            <a:off x="1066800" y="699796"/>
            <a:ext cx="6752253" cy="64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Allow ports 4000 - 38888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425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9C17D-BAC6-0754-305D-2E71C3A4D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Copy docker compose file from local to EC2</a:t>
            </a:r>
            <a:endParaRPr lang="en-IN" sz="28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6FC4794-A011-BB7D-1AA3-0335904A0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7703"/>
          <a:stretch/>
        </p:blipFill>
        <p:spPr>
          <a:xfrm>
            <a:off x="432358" y="2004884"/>
            <a:ext cx="11361536" cy="2856365"/>
          </a:xfrm>
        </p:spPr>
      </p:pic>
    </p:spTree>
    <p:extLst>
      <p:ext uri="{BB962C8B-B14F-4D97-AF65-F5344CB8AC3E}">
        <p14:creationId xmlns:p14="http://schemas.microsoft.com/office/powerpoint/2010/main" val="653383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C6E9-8260-D3A9-FA0E-0D30DFE7F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800" dirty="0" err="1"/>
              <a:t>docker_exp</a:t>
            </a:r>
            <a:r>
              <a:rPr lang="en-US" sz="2800" dirty="0"/>
              <a:t> copied to ec2 instance</a:t>
            </a: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CB8DB-9467-64F1-3816-391BDA442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914" b="71318"/>
          <a:stretch/>
        </p:blipFill>
        <p:spPr>
          <a:xfrm>
            <a:off x="1380931" y="1845734"/>
            <a:ext cx="9237305" cy="404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85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C16D1-A0A4-2A0D-EDC7-62F3EAB7D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43821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and setup docker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CF323F-4F88-4680-EC8E-3666EE10D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25" t="17584" r="63788" b="56633"/>
          <a:stretch/>
        </p:blipFill>
        <p:spPr>
          <a:xfrm>
            <a:off x="1390261" y="2131072"/>
            <a:ext cx="8114718" cy="35979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26538A-8919-CDED-0F50-41506558B670}"/>
              </a:ext>
            </a:extLst>
          </p:cNvPr>
          <p:cNvSpPr txBox="1"/>
          <p:nvPr/>
        </p:nvSpPr>
        <p:spPr>
          <a:xfrm>
            <a:off x="1097280" y="933061"/>
            <a:ext cx="4081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sudo</a:t>
            </a:r>
            <a:r>
              <a:rPr lang="en-IN" dirty="0"/>
              <a:t> yum update -y</a:t>
            </a:r>
          </a:p>
        </p:txBody>
      </p:sp>
    </p:spTree>
    <p:extLst>
      <p:ext uri="{BB962C8B-B14F-4D97-AF65-F5344CB8AC3E}">
        <p14:creationId xmlns:p14="http://schemas.microsoft.com/office/powerpoint/2010/main" val="1284978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24F73-C70E-839A-A749-609C759D3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553152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IN" sz="2400" dirty="0" err="1"/>
              <a:t>sudo</a:t>
            </a:r>
            <a:r>
              <a:rPr lang="en-IN" sz="2400" dirty="0"/>
              <a:t> yum install docker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F8B896-4BF4-9946-A33E-F86CDD6F4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6" t="-133" r="66" b="53627"/>
          <a:stretch/>
        </p:blipFill>
        <p:spPr>
          <a:xfrm>
            <a:off x="271521" y="1315616"/>
            <a:ext cx="11709918" cy="4926564"/>
          </a:xfrm>
        </p:spPr>
      </p:pic>
    </p:spTree>
    <p:extLst>
      <p:ext uri="{BB962C8B-B14F-4D97-AF65-F5344CB8AC3E}">
        <p14:creationId xmlns:p14="http://schemas.microsoft.com/office/powerpoint/2010/main" val="3942581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0D1C9-D03B-FEFE-DBA1-4418CED04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sudo curl -L "https://github.com/docker/compose/releases/download/1.29.1/docker-compose-$(uname -s)-$(uname -m)" -o /usr/local/bin/docker-compose</a:t>
            </a: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B60EC5-25E1-8EDC-81F3-6BFF3D418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3067" r="15433" b="7360"/>
          <a:stretch/>
        </p:blipFill>
        <p:spPr>
          <a:xfrm>
            <a:off x="1508528" y="2799183"/>
            <a:ext cx="9028883" cy="1450757"/>
          </a:xfrm>
        </p:spPr>
      </p:pic>
    </p:spTree>
    <p:extLst>
      <p:ext uri="{BB962C8B-B14F-4D97-AF65-F5344CB8AC3E}">
        <p14:creationId xmlns:p14="http://schemas.microsoft.com/office/powerpoint/2010/main" val="1910045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00B4-7F3C-FD26-50A6-4955D1084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sudo</a:t>
            </a:r>
            <a:r>
              <a:rPr lang="en-US" sz="2800" dirty="0"/>
              <a:t> </a:t>
            </a:r>
            <a:r>
              <a:rPr lang="en-US" sz="2800" dirty="0" err="1"/>
              <a:t>chmod</a:t>
            </a:r>
            <a:r>
              <a:rPr lang="en-US" sz="2800" dirty="0"/>
              <a:t> +x /</a:t>
            </a:r>
            <a:r>
              <a:rPr lang="en-US" sz="2800" dirty="0" err="1"/>
              <a:t>usr</a:t>
            </a:r>
            <a:r>
              <a:rPr lang="en-US" sz="2800" dirty="0"/>
              <a:t>/local/bin/docker-compose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417B2F-55A6-4FAE-40C6-1CBD138E7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88866" r="56621" b="4872"/>
          <a:stretch/>
        </p:blipFill>
        <p:spPr>
          <a:xfrm>
            <a:off x="1020187" y="2192693"/>
            <a:ext cx="9355454" cy="1450757"/>
          </a:xfrm>
        </p:spPr>
      </p:pic>
    </p:spTree>
    <p:extLst>
      <p:ext uri="{BB962C8B-B14F-4D97-AF65-F5344CB8AC3E}">
        <p14:creationId xmlns:p14="http://schemas.microsoft.com/office/powerpoint/2010/main" val="1103658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6BF2-3414-B417-03D0-9470DEDD4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solidFill>
                  <a:srgbClr val="00B0F0"/>
                </a:solidFill>
              </a:rPr>
              <a:t>Make current user as the </a:t>
            </a:r>
            <a:r>
              <a:rPr lang="en-IN" sz="2800" dirty="0" err="1">
                <a:solidFill>
                  <a:srgbClr val="00B0F0"/>
                </a:solidFill>
              </a:rPr>
              <a:t>sudo</a:t>
            </a:r>
            <a:r>
              <a:rPr lang="en-IN" sz="2800" dirty="0">
                <a:solidFill>
                  <a:srgbClr val="00B0F0"/>
                </a:solidFill>
              </a:rPr>
              <a:t> </a:t>
            </a:r>
            <a:br>
              <a:rPr lang="en-IN" sz="2800" dirty="0"/>
            </a:br>
            <a:r>
              <a:rPr lang="en-IN" sz="2800" dirty="0" err="1"/>
              <a:t>sudo</a:t>
            </a:r>
            <a:r>
              <a:rPr lang="en-IN" sz="2800" dirty="0"/>
              <a:t> </a:t>
            </a:r>
            <a:r>
              <a:rPr lang="en-IN" sz="2800" dirty="0" err="1"/>
              <a:t>gpasswd</a:t>
            </a:r>
            <a:r>
              <a:rPr lang="en-IN" sz="2800" dirty="0"/>
              <a:t> -a $USER docker</a:t>
            </a:r>
            <a:br>
              <a:rPr lang="en-IN" sz="2800" dirty="0"/>
            </a:br>
            <a:r>
              <a:rPr lang="en-IN" sz="2800" dirty="0" err="1"/>
              <a:t>newgrp</a:t>
            </a:r>
            <a:r>
              <a:rPr lang="en-IN" sz="2800" dirty="0"/>
              <a:t> docker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DF4231-123C-1183-52FE-C0C43D897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242" r="62372" b="5800"/>
          <a:stretch/>
        </p:blipFill>
        <p:spPr>
          <a:xfrm>
            <a:off x="1097280" y="2183363"/>
            <a:ext cx="10058400" cy="2043403"/>
          </a:xfrm>
        </p:spPr>
      </p:pic>
    </p:spTree>
    <p:extLst>
      <p:ext uri="{BB962C8B-B14F-4D97-AF65-F5344CB8AC3E}">
        <p14:creationId xmlns:p14="http://schemas.microsoft.com/office/powerpoint/2010/main" val="1453256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5C98-4512-F4E6-62F4-A2D9A60CF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the docker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CD0E3-FB9A-30A7-021E-E32DA963C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476" r="72307" b="5578"/>
          <a:stretch/>
        </p:blipFill>
        <p:spPr>
          <a:xfrm>
            <a:off x="973493" y="2332652"/>
            <a:ext cx="10245013" cy="821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3EA266-0861-E97D-F24D-C72D3E0EFC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980" r="55459" b="5714"/>
          <a:stretch/>
        </p:blipFill>
        <p:spPr>
          <a:xfrm>
            <a:off x="991069" y="5029200"/>
            <a:ext cx="10164611" cy="6811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85E254-F354-17C7-EB4D-5A83BEA749F7}"/>
              </a:ext>
            </a:extLst>
          </p:cNvPr>
          <p:cNvSpPr txBox="1"/>
          <p:nvPr/>
        </p:nvSpPr>
        <p:spPr>
          <a:xfrm>
            <a:off x="895739" y="3881535"/>
            <a:ext cx="4655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containers are running  currently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46685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06737-6615-7C33-1F7B-BE0B4C95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Business Overview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8D266-840A-3660-672A-0FAFFF449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91273"/>
            <a:ext cx="10058400" cy="337782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Retail analytics is the process of delivering analytical data on inventory levels, supply chain movement, customer demand, sales, and other important factors for marketing and procurement choices.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Demand and supply data analytics may be utilized to manage procurement levels as well as make marketing decisions.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Retail analytics provides us with precise consumer insights and insights into the organization's business and procedures, as well as the scope and need for development.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3426D-3B9D-F2CE-32C2-E3B73AB7F5F8}"/>
              </a:ext>
            </a:extLst>
          </p:cNvPr>
          <p:cNvSpPr txBox="1"/>
          <p:nvPr/>
        </p:nvSpPr>
        <p:spPr>
          <a:xfrm>
            <a:off x="1097280" y="1894114"/>
            <a:ext cx="4575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Retail Analytics</a:t>
            </a:r>
            <a:endParaRPr lang="en-IN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979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C2AB-AAB6-A37E-87DA-015F94C59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86417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Migrating MySQL data to Hive 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959951-16BA-61B7-7395-77AD89076B61}"/>
              </a:ext>
            </a:extLst>
          </p:cNvPr>
          <p:cNvSpPr txBox="1"/>
          <p:nvPr/>
        </p:nvSpPr>
        <p:spPr>
          <a:xfrm>
            <a:off x="998376" y="1259633"/>
            <a:ext cx="6139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Copy Dataset to the instance</a:t>
            </a:r>
            <a:endParaRPr lang="en-IN" sz="24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DF039A-4615-7AC6-2CA4-0B6D1CCC9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948" b="68415"/>
          <a:stretch/>
        </p:blipFill>
        <p:spPr>
          <a:xfrm>
            <a:off x="1097280" y="1907911"/>
            <a:ext cx="10536414" cy="3690456"/>
          </a:xfrm>
        </p:spPr>
      </p:pic>
    </p:spTree>
    <p:extLst>
      <p:ext uri="{BB962C8B-B14F-4D97-AF65-F5344CB8AC3E}">
        <p14:creationId xmlns:p14="http://schemas.microsoft.com/office/powerpoint/2010/main" val="2245137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30ED-06AF-AF42-8D0F-796187D2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dataset into MySQL </a:t>
            </a:r>
            <a:br>
              <a:rPr lang="en-US" dirty="0"/>
            </a:b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AC77EE2-A7C7-6B6A-181B-17450C72D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936" r="31724" b="30431"/>
          <a:stretch/>
        </p:blipFill>
        <p:spPr>
          <a:xfrm>
            <a:off x="1213219" y="1950334"/>
            <a:ext cx="10357815" cy="1903911"/>
          </a:xfrm>
        </p:spPr>
      </p:pic>
    </p:spTree>
    <p:extLst>
      <p:ext uri="{BB962C8B-B14F-4D97-AF65-F5344CB8AC3E}">
        <p14:creationId xmlns:p14="http://schemas.microsoft.com/office/powerpoint/2010/main" val="1098386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5375-8E6F-512F-1D3E-758134A4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bash (login to the container)</a:t>
            </a:r>
            <a:br>
              <a:rPr lang="en-US" dirty="0"/>
            </a:br>
            <a:r>
              <a:rPr lang="en-US" sz="2800" dirty="0"/>
              <a:t>docker exec -it </a:t>
            </a:r>
            <a:r>
              <a:rPr lang="en-US" sz="2800" dirty="0" err="1"/>
              <a:t>ra_mysql</a:t>
            </a:r>
            <a:r>
              <a:rPr lang="en-US" sz="2800" dirty="0"/>
              <a:t> bash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E87768-2B61-0EB4-1E4A-18ADE5345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5357" r="66370"/>
          <a:stretch/>
        </p:blipFill>
        <p:spPr>
          <a:xfrm>
            <a:off x="1242717" y="2084439"/>
            <a:ext cx="9554132" cy="2340077"/>
          </a:xfrm>
        </p:spPr>
      </p:pic>
    </p:spTree>
    <p:extLst>
      <p:ext uri="{BB962C8B-B14F-4D97-AF65-F5344CB8AC3E}">
        <p14:creationId xmlns:p14="http://schemas.microsoft.com/office/powerpoint/2010/main" val="3474388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838C0-F008-FD14-195E-0969DF72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Login to MySQL</a:t>
            </a:r>
            <a:br>
              <a:rPr lang="en-US" dirty="0"/>
            </a:br>
            <a:r>
              <a:rPr lang="en-US" sz="3100" dirty="0" err="1"/>
              <a:t>mysql</a:t>
            </a:r>
            <a:r>
              <a:rPr lang="en-US" sz="3100" dirty="0"/>
              <a:t> -p (type example when </a:t>
            </a:r>
            <a:r>
              <a:rPr lang="en-US" sz="3100" dirty="0" err="1"/>
              <a:t>passsword</a:t>
            </a:r>
            <a:r>
              <a:rPr lang="en-US" sz="3100" dirty="0"/>
              <a:t> prompted)</a:t>
            </a:r>
            <a:endParaRPr lang="en-IN" sz="31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F8610D-F733-289B-55F0-0A1C4E468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936" r="54575"/>
          <a:stretch/>
        </p:blipFill>
        <p:spPr>
          <a:xfrm>
            <a:off x="1284093" y="2078154"/>
            <a:ext cx="8952845" cy="3998181"/>
          </a:xfrm>
        </p:spPr>
      </p:pic>
    </p:spTree>
    <p:extLst>
      <p:ext uri="{BB962C8B-B14F-4D97-AF65-F5344CB8AC3E}">
        <p14:creationId xmlns:p14="http://schemas.microsoft.com/office/powerpoint/2010/main" val="2548911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65310-AA0A-6DCC-409F-8A2C83FC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43803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Allow MySQL to get data from local files</a:t>
            </a:r>
            <a:br>
              <a:rPr lang="en-US" dirty="0"/>
            </a:br>
            <a:r>
              <a:rPr lang="en-US" sz="2800" dirty="0"/>
              <a:t>SET GLOBAL </a:t>
            </a:r>
            <a:r>
              <a:rPr lang="en-US" sz="2800" dirty="0" err="1"/>
              <a:t>local_infile</a:t>
            </a:r>
            <a:r>
              <a:rPr lang="en-US" sz="2800" dirty="0"/>
              <a:t>=1;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After setting logout and login again</a:t>
            </a:r>
            <a:br>
              <a:rPr lang="en-US" sz="2800" dirty="0"/>
            </a:br>
            <a:r>
              <a:rPr lang="en-US" sz="2800" dirty="0" err="1"/>
              <a:t>mysql</a:t>
            </a:r>
            <a:r>
              <a:rPr lang="en-US" sz="2800" dirty="0"/>
              <a:t> --local-</a:t>
            </a:r>
            <a:r>
              <a:rPr lang="en-US" sz="2800" dirty="0" err="1"/>
              <a:t>infile</a:t>
            </a:r>
            <a:r>
              <a:rPr lang="en-US" sz="2800" dirty="0"/>
              <a:t>=1 -p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711920-885B-1CB0-9E2C-8859B3659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5846" r="76544"/>
          <a:stretch/>
        </p:blipFill>
        <p:spPr>
          <a:xfrm>
            <a:off x="1282045" y="2438400"/>
            <a:ext cx="7901923" cy="2682241"/>
          </a:xfrm>
        </p:spPr>
      </p:pic>
    </p:spTree>
    <p:extLst>
      <p:ext uri="{BB962C8B-B14F-4D97-AF65-F5344CB8AC3E}">
        <p14:creationId xmlns:p14="http://schemas.microsoft.com/office/powerpoint/2010/main" val="1264156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5692E-BDE1-0DE7-E380-276CDF2E6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DataBase</a:t>
            </a:r>
            <a:br>
              <a:rPr lang="en-US" dirty="0"/>
            </a:br>
            <a:r>
              <a:rPr lang="en-US" sz="2400" dirty="0"/>
              <a:t>CREATE DATABASE if not exists retail;</a:t>
            </a: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7DF463-BD9F-C6EC-4017-3DF3D7F3D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6778" r="70819" b="5104"/>
          <a:stretch/>
        </p:blipFill>
        <p:spPr>
          <a:xfrm>
            <a:off x="1097280" y="1978089"/>
            <a:ext cx="10255644" cy="2939144"/>
          </a:xfrm>
        </p:spPr>
      </p:pic>
    </p:spTree>
    <p:extLst>
      <p:ext uri="{BB962C8B-B14F-4D97-AF65-F5344CB8AC3E}">
        <p14:creationId xmlns:p14="http://schemas.microsoft.com/office/powerpoint/2010/main" val="1813912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68C3-E06E-3D60-61C8-24A18933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database</a:t>
            </a:r>
            <a:br>
              <a:rPr lang="en-US" dirty="0"/>
            </a:br>
            <a:r>
              <a:rPr lang="en-US" dirty="0"/>
              <a:t>use retail;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9AA18A-A658-E5CB-44E3-7C76E9369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8866" r="88302" b="6756"/>
          <a:stretch/>
        </p:blipFill>
        <p:spPr>
          <a:xfrm>
            <a:off x="1393410" y="2313991"/>
            <a:ext cx="6808197" cy="1433211"/>
          </a:xfrm>
        </p:spPr>
      </p:pic>
    </p:spTree>
    <p:extLst>
      <p:ext uri="{BB962C8B-B14F-4D97-AF65-F5344CB8AC3E}">
        <p14:creationId xmlns:p14="http://schemas.microsoft.com/office/powerpoint/2010/main" val="1889450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30FD-8927-4C17-6675-7CACC2181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01216"/>
            <a:ext cx="10058400" cy="1336144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table retail</a:t>
            </a:r>
            <a:br>
              <a:rPr lang="en-US" dirty="0"/>
            </a:br>
            <a:r>
              <a:rPr lang="en-US" sz="2200" dirty="0"/>
              <a:t>CREATE TABLE if not exists </a:t>
            </a:r>
            <a:r>
              <a:rPr lang="en-US" sz="2200" dirty="0" err="1"/>
              <a:t>walmart_sales</a:t>
            </a:r>
            <a:r>
              <a:rPr lang="en-US" sz="2200" dirty="0"/>
              <a:t> (Store VARCHAR(255),Date </a:t>
            </a:r>
            <a:r>
              <a:rPr lang="en-US" sz="2200" dirty="0" err="1"/>
              <a:t>Date,Weekly_Sales</a:t>
            </a:r>
            <a:r>
              <a:rPr lang="en-US" sz="2200" dirty="0"/>
              <a:t> VARCHAR(255),</a:t>
            </a:r>
            <a:r>
              <a:rPr lang="en-US" sz="2200" dirty="0" err="1"/>
              <a:t>Holiday_Flag</a:t>
            </a:r>
            <a:r>
              <a:rPr lang="en-US" sz="2200" dirty="0"/>
              <a:t> VARCHAR(255),Temperature VARCHAR(255),</a:t>
            </a:r>
            <a:r>
              <a:rPr lang="en-US" sz="2200" dirty="0" err="1"/>
              <a:t>Fuel_Price</a:t>
            </a:r>
            <a:r>
              <a:rPr lang="en-US" sz="2200" dirty="0"/>
              <a:t> VARCHAR(255),CPI VARCHAR(255),Unemployment VARCHAR(255));</a:t>
            </a:r>
            <a:endParaRPr lang="en-IN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285D6-0C3B-C270-7A33-F0E3DD610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301" b="5363"/>
          <a:stretch/>
        </p:blipFill>
        <p:spPr>
          <a:xfrm>
            <a:off x="618653" y="1976223"/>
            <a:ext cx="11343916" cy="2334519"/>
          </a:xfrm>
        </p:spPr>
      </p:pic>
    </p:spTree>
    <p:extLst>
      <p:ext uri="{BB962C8B-B14F-4D97-AF65-F5344CB8AC3E}">
        <p14:creationId xmlns:p14="http://schemas.microsoft.com/office/powerpoint/2010/main" val="240137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B0CEF-85B7-45A0-4E61-C812C468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tables</a:t>
            </a:r>
            <a:br>
              <a:rPr lang="en-US" dirty="0"/>
            </a:br>
            <a:r>
              <a:rPr lang="en-US" sz="2800" dirty="0"/>
              <a:t>show tables;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774AAE-5DFB-6E0C-46B8-B05CBC4BD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0542" r="78025"/>
          <a:stretch/>
        </p:blipFill>
        <p:spPr>
          <a:xfrm>
            <a:off x="1097279" y="2090056"/>
            <a:ext cx="4706361" cy="3548849"/>
          </a:xfrm>
        </p:spPr>
      </p:pic>
    </p:spTree>
    <p:extLst>
      <p:ext uri="{BB962C8B-B14F-4D97-AF65-F5344CB8AC3E}">
        <p14:creationId xmlns:p14="http://schemas.microsoft.com/office/powerpoint/2010/main" val="965467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0F65-1F1F-4EA8-BA10-87F819D2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csv file into MySQL table</a:t>
            </a:r>
            <a:br>
              <a:rPr lang="en-US" dirty="0"/>
            </a:br>
            <a:r>
              <a:rPr lang="en-US" sz="2200" dirty="0"/>
              <a:t>LOAD DATA LOCAL INFILE '/Walmart_Store_sales.csv' INTO TABLE </a:t>
            </a:r>
            <a:r>
              <a:rPr lang="en-US" sz="2200" dirty="0" err="1"/>
              <a:t>walmart_sales</a:t>
            </a:r>
            <a:r>
              <a:rPr lang="en-US" sz="2200" dirty="0"/>
              <a:t> FIELDS TERMINATED BY ',' LINES TERMINATED BY '\n' IGNORE 1 ROWS (Store,@Date,Weekly_Sales,Holiday_Flag,Temperature,Fuel_Price,CPI,Unemployment) SET Date=STR_TO_DATE( @Date, '%d-%m-%Y' );</a:t>
            </a:r>
            <a:endParaRPr lang="en-IN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129807-8831-2CA1-29F1-F6C15A2C6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3338" b="8317"/>
          <a:stretch/>
        </p:blipFill>
        <p:spPr>
          <a:xfrm>
            <a:off x="413697" y="2090057"/>
            <a:ext cx="11613462" cy="1604865"/>
          </a:xfrm>
        </p:spPr>
      </p:pic>
    </p:spTree>
    <p:extLst>
      <p:ext uri="{BB962C8B-B14F-4D97-AF65-F5344CB8AC3E}">
        <p14:creationId xmlns:p14="http://schemas.microsoft.com/office/powerpoint/2010/main" val="138434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A6F40-421E-6873-6063-262543177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Aside from inventory management, many retailers employ analytics to determine customer patterns and shifting preferences by merging various sources.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Businesses may discover developing trends, and better predict them by combining sales data with a range of criteria. This is strongly related to marketing functions, which also benefit from analytics.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Companies may use retail analytics to strengthen their marketing strategies by better grasping individual preferences and gaining more detailed data.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They may design strategies that focus on people and have a greater success rate by combining demographic data with information such as purchasing patterns, preferences, and purchase history.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5086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67329-5FC6-69C2-E8DE-D491644D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Loading top 5 records from </a:t>
            </a:r>
            <a:r>
              <a:rPr lang="en-US" dirty="0" err="1"/>
              <a:t>Walmart_sales</a:t>
            </a:r>
            <a:br>
              <a:rPr lang="en-US" dirty="0"/>
            </a:br>
            <a:r>
              <a:rPr lang="en-US" sz="3100" dirty="0"/>
              <a:t>select * from </a:t>
            </a:r>
            <a:r>
              <a:rPr lang="en-US" sz="3100" dirty="0" err="1"/>
              <a:t>walamart_sales</a:t>
            </a:r>
            <a:r>
              <a:rPr lang="en-US" sz="3100" dirty="0"/>
              <a:t> limit 5;</a:t>
            </a:r>
            <a:endParaRPr lang="en-IN" sz="31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E961BC-7C5C-2049-C3E1-D1808F6C2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934" r="46551"/>
          <a:stretch/>
        </p:blipFill>
        <p:spPr>
          <a:xfrm>
            <a:off x="1097280" y="2006081"/>
            <a:ext cx="10544470" cy="3114560"/>
          </a:xfrm>
        </p:spPr>
      </p:pic>
    </p:spTree>
    <p:extLst>
      <p:ext uri="{BB962C8B-B14F-4D97-AF65-F5344CB8AC3E}">
        <p14:creationId xmlns:p14="http://schemas.microsoft.com/office/powerpoint/2010/main" val="1287517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10D3F-AFA2-E7A8-2509-72BD9C0A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</a:t>
            </a:r>
            <a:r>
              <a:rPr lang="en-US" dirty="0" err="1"/>
              <a:t>sqoop</a:t>
            </a:r>
            <a:br>
              <a:rPr lang="en-US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06E5E0-DDD8-8F75-25E1-175197F60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8170" b="5335"/>
          <a:stretch/>
        </p:blipFill>
        <p:spPr>
          <a:xfrm>
            <a:off x="982865" y="2323322"/>
            <a:ext cx="10172815" cy="1175658"/>
          </a:xfrm>
        </p:spPr>
      </p:pic>
    </p:spTree>
    <p:extLst>
      <p:ext uri="{BB962C8B-B14F-4D97-AF65-F5344CB8AC3E}">
        <p14:creationId xmlns:p14="http://schemas.microsoft.com/office/powerpoint/2010/main" val="3062394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4A52-6A6B-89BE-F9FE-C010120C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Sqoop import job creation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06072-19BC-CFDC-F3BE-16F3602F0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99082"/>
          </a:xfrm>
        </p:spPr>
        <p:txBody>
          <a:bodyPr>
            <a:noAutofit/>
          </a:bodyPr>
          <a:lstStyle/>
          <a:p>
            <a:r>
              <a:rPr lang="en-IN" sz="1100" dirty="0" err="1"/>
              <a:t>sqoop</a:t>
            </a:r>
            <a:r>
              <a:rPr lang="en-IN" sz="1100" dirty="0"/>
              <a:t> job --create </a:t>
            </a:r>
            <a:r>
              <a:rPr lang="en-IN" sz="1100" dirty="0" err="1"/>
              <a:t>retail_job</a:t>
            </a:r>
            <a:r>
              <a:rPr lang="en-IN" sz="1100" dirty="0"/>
              <a:t> \\</a:t>
            </a:r>
          </a:p>
          <a:p>
            <a:r>
              <a:rPr lang="en-IN" sz="1100" dirty="0"/>
              <a:t> -- import \\</a:t>
            </a:r>
          </a:p>
          <a:p>
            <a:r>
              <a:rPr lang="en-IN" sz="1100" dirty="0"/>
              <a:t> --connect </a:t>
            </a:r>
            <a:r>
              <a:rPr lang="en-IN" sz="1100" dirty="0" err="1"/>
              <a:t>jdbc:mysql</a:t>
            </a:r>
            <a:r>
              <a:rPr lang="en-IN" sz="1100" dirty="0"/>
              <a:t>://mysql:3306/retail \\</a:t>
            </a:r>
          </a:p>
          <a:p>
            <a:r>
              <a:rPr lang="en-IN" sz="1100" dirty="0"/>
              <a:t> --username root \\</a:t>
            </a:r>
          </a:p>
          <a:p>
            <a:r>
              <a:rPr lang="en-IN" sz="1100" dirty="0"/>
              <a:t> --password example \\</a:t>
            </a:r>
          </a:p>
          <a:p>
            <a:r>
              <a:rPr lang="en-IN" sz="1100" dirty="0"/>
              <a:t> --table </a:t>
            </a:r>
            <a:r>
              <a:rPr lang="en-IN" sz="1100" dirty="0" err="1"/>
              <a:t>walmart_sales</a:t>
            </a:r>
            <a:r>
              <a:rPr lang="en-IN" sz="1100" dirty="0"/>
              <a:t> \\</a:t>
            </a:r>
          </a:p>
          <a:p>
            <a:r>
              <a:rPr lang="en-IN" sz="1100" dirty="0"/>
              <a:t> --fields-terminated-by "," \\</a:t>
            </a:r>
          </a:p>
          <a:p>
            <a:r>
              <a:rPr lang="en-IN" sz="1100" dirty="0"/>
              <a:t> --hive-import \\</a:t>
            </a:r>
          </a:p>
          <a:p>
            <a:r>
              <a:rPr lang="en-IN" sz="1100" dirty="0"/>
              <a:t> --hive-table </a:t>
            </a:r>
            <a:r>
              <a:rPr lang="en-IN" sz="1100" dirty="0" err="1"/>
              <a:t>raw_sales</a:t>
            </a:r>
            <a:r>
              <a:rPr lang="en-IN" sz="1100" dirty="0"/>
              <a:t> \\</a:t>
            </a:r>
          </a:p>
          <a:p>
            <a:r>
              <a:rPr lang="en-IN" sz="1100" dirty="0"/>
              <a:t> --hive-overwrite \\</a:t>
            </a:r>
          </a:p>
          <a:p>
            <a:r>
              <a:rPr lang="en-IN" sz="1100" dirty="0"/>
              <a:t> --m 1 \\</a:t>
            </a:r>
          </a:p>
          <a:p>
            <a:r>
              <a:rPr lang="en-IN" sz="1100" dirty="0"/>
              <a:t> --incremental append \\</a:t>
            </a:r>
          </a:p>
          <a:p>
            <a:r>
              <a:rPr lang="en-IN" sz="1100" dirty="0"/>
              <a:t> --check-column Date \\</a:t>
            </a:r>
          </a:p>
          <a:p>
            <a:r>
              <a:rPr lang="en-IN" sz="1100" dirty="0"/>
              <a:t> --last-value '1900-01-01'</a:t>
            </a:r>
          </a:p>
        </p:txBody>
      </p:sp>
    </p:spTree>
    <p:extLst>
      <p:ext uri="{BB962C8B-B14F-4D97-AF65-F5344CB8AC3E}">
        <p14:creationId xmlns:p14="http://schemas.microsoft.com/office/powerpoint/2010/main" val="3487685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F656A-E308-34CB-5B70-E0C781957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Loading the data in  the MYSQL </a:t>
            </a:r>
            <a:r>
              <a:rPr lang="en-US" dirty="0" err="1"/>
              <a:t>walmart_sales</a:t>
            </a:r>
            <a:r>
              <a:rPr lang="en-US" dirty="0"/>
              <a:t> table to the Hive table </a:t>
            </a:r>
            <a:r>
              <a:rPr lang="en-US" dirty="0" err="1"/>
              <a:t>raw_sales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Hive doesn’t support updates so last modified is not supported.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We use incremental append to load the records from </a:t>
            </a:r>
            <a:r>
              <a:rPr lang="en-US" dirty="0" err="1"/>
              <a:t>walamart_sales</a:t>
            </a:r>
            <a:r>
              <a:rPr lang="en-US" dirty="0"/>
              <a:t> to raw sales if new records are inserted.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Using check-column we indicate the </a:t>
            </a:r>
            <a:r>
              <a:rPr lang="en-IN" dirty="0" err="1"/>
              <a:t>sqoop</a:t>
            </a:r>
            <a:r>
              <a:rPr lang="en-IN" dirty="0"/>
              <a:t> the column to look out and using last-value we mention till what point we have already processed the data.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We are using a single mapper “-m 1”</a:t>
            </a:r>
          </a:p>
        </p:txBody>
      </p:sp>
    </p:spTree>
    <p:extLst>
      <p:ext uri="{BB962C8B-B14F-4D97-AF65-F5344CB8AC3E}">
        <p14:creationId xmlns:p14="http://schemas.microsoft.com/office/powerpoint/2010/main" val="885415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EB2BE-41AD-7888-0FE5-A8E47F98E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SQL data using </a:t>
            </a:r>
            <a:r>
              <a:rPr lang="en-US" dirty="0" err="1"/>
              <a:t>sqoop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78E537-2E35-3FA1-8872-9744851CE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7856" b="65874"/>
          <a:stretch/>
        </p:blipFill>
        <p:spPr>
          <a:xfrm>
            <a:off x="1097280" y="1911578"/>
            <a:ext cx="10040212" cy="3696120"/>
          </a:xfrm>
        </p:spPr>
      </p:pic>
    </p:spTree>
    <p:extLst>
      <p:ext uri="{BB962C8B-B14F-4D97-AF65-F5344CB8AC3E}">
        <p14:creationId xmlns:p14="http://schemas.microsoft.com/office/powerpoint/2010/main" val="1210045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049C5-A953-9663-0DC1-715DD798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Sqoop job creation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1669A8-9D56-E58A-9080-EBC3A5928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926" r="45638" b="32937"/>
          <a:stretch/>
        </p:blipFill>
        <p:spPr>
          <a:xfrm>
            <a:off x="1750423" y="2323322"/>
            <a:ext cx="7832116" cy="3470988"/>
          </a:xfrm>
        </p:spPr>
      </p:pic>
    </p:spTree>
    <p:extLst>
      <p:ext uri="{BB962C8B-B14F-4D97-AF65-F5344CB8AC3E}">
        <p14:creationId xmlns:p14="http://schemas.microsoft.com/office/powerpoint/2010/main" val="703003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0B1C6-F803-4B39-3252-1FBD9522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the </a:t>
            </a:r>
            <a:r>
              <a:rPr lang="en-US" dirty="0" err="1"/>
              <a:t>sqoop</a:t>
            </a:r>
            <a:r>
              <a:rPr lang="en-US" dirty="0"/>
              <a:t> job</a:t>
            </a:r>
            <a:br>
              <a:rPr lang="en-US" dirty="0"/>
            </a:br>
            <a:r>
              <a:rPr lang="en-US" sz="2800" dirty="0" err="1"/>
              <a:t>sqoop</a:t>
            </a:r>
            <a:r>
              <a:rPr lang="en-US" sz="2800" dirty="0"/>
              <a:t> job --exec </a:t>
            </a:r>
            <a:r>
              <a:rPr lang="en-US" sz="2800" dirty="0" err="1"/>
              <a:t>retail_job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76699D-F745-3064-149B-469A6FCBD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3093" r="52292" b="16237"/>
          <a:stretch/>
        </p:blipFill>
        <p:spPr>
          <a:xfrm>
            <a:off x="1225460" y="2276668"/>
            <a:ext cx="9716377" cy="1222311"/>
          </a:xfrm>
        </p:spPr>
      </p:pic>
    </p:spTree>
    <p:extLst>
      <p:ext uri="{BB962C8B-B14F-4D97-AF65-F5344CB8AC3E}">
        <p14:creationId xmlns:p14="http://schemas.microsoft.com/office/powerpoint/2010/main" val="2384671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52656-C872-C2C6-6C78-9BEE4C359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Hive</a:t>
            </a:r>
            <a:br>
              <a:rPr lang="en-US" dirty="0"/>
            </a:br>
            <a:r>
              <a:rPr lang="en-US" sz="2800" dirty="0"/>
              <a:t>docker exec -</a:t>
            </a:r>
            <a:r>
              <a:rPr lang="en-US" sz="2800" dirty="0" err="1"/>
              <a:t>i</a:t>
            </a:r>
            <a:r>
              <a:rPr lang="en-US" sz="2800" dirty="0"/>
              <a:t> -t </a:t>
            </a:r>
            <a:r>
              <a:rPr lang="en-US" sz="2800" dirty="0" err="1"/>
              <a:t>ra_sqoop</a:t>
            </a:r>
            <a:r>
              <a:rPr lang="en-US" sz="2800" dirty="0"/>
              <a:t> bash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91D844-4A88-1D07-8B94-9B1115B7C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6870" r="61946" b="4838"/>
          <a:stretch/>
        </p:blipFill>
        <p:spPr>
          <a:xfrm>
            <a:off x="1281443" y="2276668"/>
            <a:ext cx="9335880" cy="1152331"/>
          </a:xfrm>
        </p:spPr>
      </p:pic>
    </p:spTree>
    <p:extLst>
      <p:ext uri="{BB962C8B-B14F-4D97-AF65-F5344CB8AC3E}">
        <p14:creationId xmlns:p14="http://schemas.microsoft.com/office/powerpoint/2010/main" val="3804668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C48F05-874F-169D-772E-85D06BA30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234" r="13934" b="1"/>
          <a:stretch/>
        </p:blipFill>
        <p:spPr>
          <a:xfrm>
            <a:off x="1053737" y="2006082"/>
            <a:ext cx="10628190" cy="3573624"/>
          </a:xfrm>
        </p:spPr>
      </p:pic>
    </p:spTree>
    <p:extLst>
      <p:ext uri="{BB962C8B-B14F-4D97-AF65-F5344CB8AC3E}">
        <p14:creationId xmlns:p14="http://schemas.microsoft.com/office/powerpoint/2010/main" val="115238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E68A6-6273-9F34-C182-91226BEB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tables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141589-3BE9-EF0F-1DF2-A49794EDC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9588" r="16543" b="4872"/>
          <a:stretch/>
        </p:blipFill>
        <p:spPr>
          <a:xfrm>
            <a:off x="1097279" y="2043403"/>
            <a:ext cx="10422517" cy="2724540"/>
          </a:xfrm>
        </p:spPr>
      </p:pic>
    </p:spTree>
    <p:extLst>
      <p:ext uri="{BB962C8B-B14F-4D97-AF65-F5344CB8AC3E}">
        <p14:creationId xmlns:p14="http://schemas.microsoft.com/office/powerpoint/2010/main" val="1754695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7D6F-0685-38DB-C823-E57F2548D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25151"/>
            <a:ext cx="10058400" cy="1112209"/>
          </a:xfrm>
        </p:spPr>
        <p:txBody>
          <a:bodyPr>
            <a:normAutofit fontScale="90000"/>
          </a:bodyPr>
          <a:lstStyle/>
          <a:p>
            <a:pPr marL="91440" marR="0" lvl="0" indent="-91440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tabLst/>
              <a:defRPr/>
            </a:pP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 this, we will be utilizing Walmart store sales data to perform analysis and answer the following questions: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3CB87-04C4-0E2A-7351-51B1199B8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Which store has a minimum and maximum sales?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Find out location of store using Store ID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Which store has a maximum standard deviation?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Which store/s has an excellent quarterly growth rate in Q3'2012?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Find out holidays which have higher sales than the mean sales in non-holiday season for all stores together.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6809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9AC8A-F22D-ADCE-75FB-4C4CC6DCA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top 5 records</a:t>
            </a:r>
            <a:br>
              <a:rPr lang="en-US" dirty="0"/>
            </a:br>
            <a:r>
              <a:rPr lang="en-US" sz="2800" dirty="0"/>
              <a:t>select * from </a:t>
            </a:r>
            <a:r>
              <a:rPr lang="en-US" sz="2800" dirty="0" err="1"/>
              <a:t>raw_sales</a:t>
            </a:r>
            <a:r>
              <a:rPr lang="en-US" sz="2800" dirty="0"/>
              <a:t> limit 5;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237E8-13D2-E01F-7AAE-5A04AD8B1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293" r="55765" b="5170"/>
          <a:stretch/>
        </p:blipFill>
        <p:spPr>
          <a:xfrm>
            <a:off x="1097280" y="2187372"/>
            <a:ext cx="9800164" cy="293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56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1DC9-9F97-AAF9-8035-965E7AA5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of table</a:t>
            </a:r>
            <a:br>
              <a:rPr lang="en-US" dirty="0"/>
            </a:br>
            <a:r>
              <a:rPr lang="en-US" sz="2800" dirty="0"/>
              <a:t>show create table </a:t>
            </a:r>
            <a:r>
              <a:rPr lang="en-US" sz="2800" dirty="0" err="1"/>
              <a:t>raw_sales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2D4BB6-28D6-34B2-218A-34C6CA13C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115" r="66122" b="5566"/>
          <a:stretch/>
        </p:blipFill>
        <p:spPr>
          <a:xfrm>
            <a:off x="1188136" y="2006083"/>
            <a:ext cx="7461342" cy="38068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1C6B66-00AB-26D2-0C98-FCFAC748C02D}"/>
              </a:ext>
            </a:extLst>
          </p:cNvPr>
          <p:cNvSpPr txBox="1"/>
          <p:nvPr/>
        </p:nvSpPr>
        <p:spPr>
          <a:xfrm>
            <a:off x="9106678" y="2230016"/>
            <a:ext cx="2948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see that the table is created at </a:t>
            </a:r>
          </a:p>
          <a:p>
            <a:r>
              <a:rPr lang="en-US" dirty="0"/>
              <a:t>“</a:t>
            </a:r>
            <a:r>
              <a:rPr lang="en-US" dirty="0" err="1"/>
              <a:t>hdfs</a:t>
            </a:r>
            <a:r>
              <a:rPr lang="en-US" dirty="0"/>
              <a:t>://namenode:9000/user/hive/warehouse/</a:t>
            </a:r>
            <a:r>
              <a:rPr lang="en-US" dirty="0" err="1"/>
              <a:t>raw_sales</a:t>
            </a:r>
            <a:r>
              <a:rPr lang="en-US" dirty="0"/>
              <a:t>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5027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DC800-E044-D8B5-7400-FFDE4687F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the file in HDFS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3593E3-4C67-65E3-B9B8-36CB25754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3531" r="38071" b="4408"/>
          <a:stretch/>
        </p:blipFill>
        <p:spPr>
          <a:xfrm>
            <a:off x="1216129" y="2006082"/>
            <a:ext cx="10493789" cy="18661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B32D74-FE26-96C5-F887-E85BA725BE3F}"/>
              </a:ext>
            </a:extLst>
          </p:cNvPr>
          <p:cNvSpPr txBox="1"/>
          <p:nvPr/>
        </p:nvSpPr>
        <p:spPr>
          <a:xfrm>
            <a:off x="1216129" y="4478694"/>
            <a:ext cx="737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using only 1 mapper hence only 1 file is created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5721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F9A-A6F6-784B-DAD7-3F6ABA50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and load</a:t>
            </a:r>
            <a:br>
              <a:rPr lang="en-US" dirty="0"/>
            </a:br>
            <a:r>
              <a:rPr lang="en-US" sz="2800" dirty="0"/>
              <a:t>Final table creation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CF572-960D-5006-9A1B-6E7F8FE8B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900" dirty="0"/>
              <a:t>beeline</a:t>
            </a:r>
          </a:p>
          <a:p>
            <a:r>
              <a:rPr lang="en-US" sz="900" dirty="0"/>
              <a:t>!connect jdbc:hive2://127.0.0.1:10000 </a:t>
            </a:r>
            <a:r>
              <a:rPr lang="en-US" sz="900" dirty="0" err="1"/>
              <a:t>scott</a:t>
            </a:r>
            <a:r>
              <a:rPr lang="en-US" sz="900" dirty="0"/>
              <a:t> tiger</a:t>
            </a:r>
          </a:p>
          <a:p>
            <a:r>
              <a:rPr lang="en-US" sz="900" dirty="0"/>
              <a:t>create database if not exists retail;</a:t>
            </a:r>
          </a:p>
          <a:p>
            <a:r>
              <a:rPr lang="en-US" sz="900" dirty="0"/>
              <a:t>use retail;</a:t>
            </a:r>
          </a:p>
          <a:p>
            <a:r>
              <a:rPr lang="en-US" sz="900" dirty="0"/>
              <a:t>create table </a:t>
            </a:r>
            <a:r>
              <a:rPr lang="en-US" sz="900" dirty="0" err="1"/>
              <a:t>walmart_sales</a:t>
            </a:r>
            <a:r>
              <a:rPr lang="en-US" sz="900" dirty="0"/>
              <a:t> as </a:t>
            </a:r>
          </a:p>
          <a:p>
            <a:r>
              <a:rPr lang="en-US" sz="900" dirty="0"/>
              <a:t>select </a:t>
            </a:r>
          </a:p>
          <a:p>
            <a:r>
              <a:rPr lang="en-US" sz="900" dirty="0"/>
              <a:t>    cast(Store as int),</a:t>
            </a:r>
          </a:p>
          <a:p>
            <a:r>
              <a:rPr lang="en-US" sz="900" dirty="0"/>
              <a:t>    cast(</a:t>
            </a:r>
            <a:r>
              <a:rPr lang="en-US" sz="900" dirty="0" err="1"/>
              <a:t>to_date</a:t>
            </a:r>
            <a:r>
              <a:rPr lang="en-US" sz="900" dirty="0"/>
              <a:t>(</a:t>
            </a:r>
            <a:r>
              <a:rPr lang="en-US" sz="900" dirty="0" err="1"/>
              <a:t>from_unixtime</a:t>
            </a:r>
            <a:r>
              <a:rPr lang="en-US" sz="900" dirty="0"/>
              <a:t>(</a:t>
            </a:r>
            <a:r>
              <a:rPr lang="en-US" sz="900" dirty="0" err="1"/>
              <a:t>unix_timestamp</a:t>
            </a:r>
            <a:r>
              <a:rPr lang="en-US" sz="900" dirty="0"/>
              <a:t>(`Date`, '</a:t>
            </a:r>
            <a:r>
              <a:rPr lang="en-US" sz="900" dirty="0" err="1"/>
              <a:t>yyyy</a:t>
            </a:r>
            <a:r>
              <a:rPr lang="en-US" sz="900" dirty="0"/>
              <a:t>-MM-dd'))) as date) as </a:t>
            </a:r>
            <a:r>
              <a:rPr lang="en-US" sz="900" dirty="0" err="1"/>
              <a:t>date_of_entry</a:t>
            </a:r>
            <a:r>
              <a:rPr lang="en-US" sz="900" dirty="0"/>
              <a:t>,</a:t>
            </a:r>
          </a:p>
          <a:p>
            <a:r>
              <a:rPr lang="en-US" sz="900" dirty="0"/>
              <a:t>    cast(</a:t>
            </a:r>
            <a:r>
              <a:rPr lang="en-US" sz="900" dirty="0" err="1"/>
              <a:t>Weekly_Sales</a:t>
            </a:r>
            <a:r>
              <a:rPr lang="en-US" sz="900" dirty="0"/>
              <a:t> as double),</a:t>
            </a:r>
          </a:p>
          <a:p>
            <a:r>
              <a:rPr lang="en-US" sz="900" dirty="0"/>
              <a:t>    </a:t>
            </a:r>
            <a:r>
              <a:rPr lang="en-US" sz="900" dirty="0" err="1"/>
              <a:t>Holiday_Flag</a:t>
            </a:r>
            <a:r>
              <a:rPr lang="en-US" sz="900" dirty="0"/>
              <a:t>,</a:t>
            </a:r>
          </a:p>
          <a:p>
            <a:r>
              <a:rPr lang="en-US" sz="900" dirty="0"/>
              <a:t>    cast(Temperature as float),</a:t>
            </a:r>
          </a:p>
          <a:p>
            <a:r>
              <a:rPr lang="en-US" sz="900" dirty="0"/>
              <a:t>    cast(</a:t>
            </a:r>
            <a:r>
              <a:rPr lang="en-US" sz="900" dirty="0" err="1"/>
              <a:t>fuel_price</a:t>
            </a:r>
            <a:r>
              <a:rPr lang="en-US" sz="900" dirty="0"/>
              <a:t> as float),</a:t>
            </a:r>
          </a:p>
          <a:p>
            <a:r>
              <a:rPr lang="en-US" sz="900" dirty="0"/>
              <a:t>    cast(cpi as double),</a:t>
            </a:r>
          </a:p>
          <a:p>
            <a:r>
              <a:rPr lang="en-US" sz="900" dirty="0"/>
              <a:t>    cast(Unemployment as float)</a:t>
            </a:r>
          </a:p>
          <a:p>
            <a:r>
              <a:rPr lang="en-US" sz="900" dirty="0"/>
              <a:t>from </a:t>
            </a:r>
            <a:r>
              <a:rPr lang="en-US" sz="900" dirty="0" err="1"/>
              <a:t>default.raw_sales</a:t>
            </a:r>
            <a:r>
              <a:rPr lang="en-US" sz="900" dirty="0"/>
              <a:t>;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688896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8DA0B-1926-6926-042F-66881FCB1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beeline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2A2ADA-1A9D-BD99-89E8-18B352F51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500" r="31808" b="5104"/>
          <a:stretch/>
        </p:blipFill>
        <p:spPr>
          <a:xfrm>
            <a:off x="1097279" y="2024742"/>
            <a:ext cx="10110073" cy="2276669"/>
          </a:xfrm>
        </p:spPr>
      </p:pic>
    </p:spTree>
    <p:extLst>
      <p:ext uri="{BB962C8B-B14F-4D97-AF65-F5344CB8AC3E}">
        <p14:creationId xmlns:p14="http://schemas.microsoft.com/office/powerpoint/2010/main" val="3291202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9323-1DEB-7327-8A8A-48CFE72F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 connection string</a:t>
            </a:r>
            <a:br>
              <a:rPr lang="en-US" dirty="0"/>
            </a:br>
            <a:r>
              <a:rPr lang="en-US" sz="3100" dirty="0"/>
              <a:t>!connect jdbc:hive2://127.0.0.1:10000 </a:t>
            </a:r>
            <a:r>
              <a:rPr lang="en-US" sz="3100" dirty="0" err="1"/>
              <a:t>scott</a:t>
            </a:r>
            <a:r>
              <a:rPr lang="en-US" sz="3100" dirty="0"/>
              <a:t> tiger</a:t>
            </a:r>
            <a:endParaRPr lang="en-IN" sz="31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453074-1249-C484-CAC3-53C0B97A0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669" r="30634"/>
          <a:stretch/>
        </p:blipFill>
        <p:spPr>
          <a:xfrm>
            <a:off x="1234208" y="2281454"/>
            <a:ext cx="9989936" cy="22950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6B1D75-1BA2-B211-EA82-D22B483384EC}"/>
              </a:ext>
            </a:extLst>
          </p:cNvPr>
          <p:cNvSpPr txBox="1"/>
          <p:nvPr/>
        </p:nvSpPr>
        <p:spPr>
          <a:xfrm>
            <a:off x="1234208" y="4954555"/>
            <a:ext cx="896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trying to connect to Hive server on this IP address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2680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04587-D6F3-3A26-32D7-572FFE635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database</a:t>
            </a:r>
            <a:br>
              <a:rPr lang="en-US" dirty="0"/>
            </a:br>
            <a:r>
              <a:rPr lang="en-US" sz="2800" dirty="0"/>
              <a:t>create database if not exists retail;</a:t>
            </a:r>
            <a:endParaRPr lang="en-IN" sz="2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1FD6B40-3BCC-3A03-4EB2-4D3E71DB0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9124" r="55673" b="4640"/>
          <a:stretch/>
        </p:blipFill>
        <p:spPr>
          <a:xfrm>
            <a:off x="1097280" y="2472613"/>
            <a:ext cx="9408989" cy="3219060"/>
          </a:xfrm>
        </p:spPr>
      </p:pic>
    </p:spTree>
    <p:extLst>
      <p:ext uri="{BB962C8B-B14F-4D97-AF65-F5344CB8AC3E}">
        <p14:creationId xmlns:p14="http://schemas.microsoft.com/office/powerpoint/2010/main" val="2157764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DA3EC-6DA9-9494-9CAB-556DA7F13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created database</a:t>
            </a:r>
            <a:br>
              <a:rPr lang="en-US" dirty="0"/>
            </a:br>
            <a:r>
              <a:rPr lang="en-US" sz="2800" dirty="0"/>
              <a:t>use retail;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AD8F2A-30F9-B48D-84DF-F2FA1D909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8402" r="73167" b="3712"/>
          <a:stretch/>
        </p:blipFill>
        <p:spPr>
          <a:xfrm>
            <a:off x="1188139" y="2099387"/>
            <a:ext cx="10288514" cy="2696548"/>
          </a:xfrm>
        </p:spPr>
      </p:pic>
    </p:spTree>
    <p:extLst>
      <p:ext uri="{BB962C8B-B14F-4D97-AF65-F5344CB8AC3E}">
        <p14:creationId xmlns:p14="http://schemas.microsoft.com/office/powerpoint/2010/main" val="3278001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22673-1D2C-C4B7-6929-6CCC0D837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table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25FD6-C2A0-FB86-87C1-5AAE5609B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936" r="13281" b="5321"/>
          <a:stretch/>
        </p:blipFill>
        <p:spPr>
          <a:xfrm>
            <a:off x="1097280" y="2010317"/>
            <a:ext cx="10211422" cy="34574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7118C0-999F-63BF-D883-900998F90313}"/>
              </a:ext>
            </a:extLst>
          </p:cNvPr>
          <p:cNvSpPr txBox="1"/>
          <p:nvPr/>
        </p:nvSpPr>
        <p:spPr>
          <a:xfrm>
            <a:off x="993710" y="5579707"/>
            <a:ext cx="10418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raw table we have all column types as string .Here we cast them into their respective datatypes in the final table.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9784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63E6-88B7-7B43-1BB8-48704736E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top 5 records from </a:t>
            </a:r>
            <a:r>
              <a:rPr lang="en-US" dirty="0" err="1"/>
              <a:t>Walmart_sales</a:t>
            </a:r>
            <a:br>
              <a:rPr lang="en-US" dirty="0"/>
            </a:br>
            <a:r>
              <a:rPr lang="en-US" sz="2800" dirty="0"/>
              <a:t>select * from </a:t>
            </a:r>
            <a:r>
              <a:rPr lang="en-US" sz="2800" dirty="0" err="1"/>
              <a:t>walmart_sales</a:t>
            </a:r>
            <a:r>
              <a:rPr lang="en-US" sz="2800" dirty="0"/>
              <a:t> limit 5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548977-B640-8D7A-D45A-0C77938E0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8944" b="7192"/>
          <a:stretch/>
        </p:blipFill>
        <p:spPr>
          <a:xfrm>
            <a:off x="1097280" y="2066731"/>
            <a:ext cx="10248744" cy="3662265"/>
          </a:xfrm>
        </p:spPr>
      </p:pic>
    </p:spTree>
    <p:extLst>
      <p:ext uri="{BB962C8B-B14F-4D97-AF65-F5344CB8AC3E}">
        <p14:creationId xmlns:p14="http://schemas.microsoft.com/office/powerpoint/2010/main" val="891256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98547-8761-0C99-D184-458DE31A8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1C238-C9FE-C927-259C-990EEADBD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Walmart Store sales dataset consists of 6436 data points, including the following parameters: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Store  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Date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Weekly_Sales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        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Holiday_Flag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Temperature 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Fuel_Price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  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CPI    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Unemployment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15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35D60-826A-9D61-5903-FEABCFBCB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US" dirty="0"/>
              <a:t>Analytics : Queries to answer questions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DB7678-09A0-BA55-0CA9-D6ECB2E62E63}"/>
              </a:ext>
            </a:extLst>
          </p:cNvPr>
          <p:cNvSpPr txBox="1"/>
          <p:nvPr/>
        </p:nvSpPr>
        <p:spPr>
          <a:xfrm>
            <a:off x="1097280" y="1147665"/>
            <a:ext cx="965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Which store has minimum and maximum sales?</a:t>
            </a: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DEA60A6-E24C-05CA-97F8-961E00972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Store 20 has the maximum sales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Store 33 has the minimum sales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4010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69677FFA-BCA3-8AD8-89B8-6B04B5ABA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289" b="8119"/>
          <a:stretch/>
        </p:blipFill>
        <p:spPr>
          <a:xfrm>
            <a:off x="0" y="65314"/>
            <a:ext cx="12192000" cy="62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19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9CBEA-2840-4886-A93F-1EFCEC9D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33051"/>
            <a:ext cx="10058400" cy="441185"/>
          </a:xfrm>
        </p:spPr>
        <p:txBody>
          <a:bodyPr>
            <a:normAutofit/>
          </a:bodyPr>
          <a:lstStyle/>
          <a:p>
            <a:r>
              <a:rPr lang="en-US" sz="2400" dirty="0"/>
              <a:t>Which store has maximum standard deviation?</a:t>
            </a:r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733ED9-4AF9-0FE5-EEA4-7AA5E92EC9E7}"/>
              </a:ext>
            </a:extLst>
          </p:cNvPr>
          <p:cNvSpPr txBox="1"/>
          <p:nvPr/>
        </p:nvSpPr>
        <p:spPr>
          <a:xfrm>
            <a:off x="1156996" y="1968759"/>
            <a:ext cx="996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Store 14 has the highest standard deviation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64490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6811F0-6210-889D-AC98-D66D06AE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318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0C40-2434-5D88-8A16-1B16B3D0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mean to standard deviation?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238CD-3112-6E9F-B1AE-399E0F9CF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This gives us an idea on how much the sales are deviating with respect to mean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4999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A55B-9BE4-6B58-51AA-330C230E7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44F8E-3B8B-B7AB-0AD6-F4EC5AFAC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D5F27-B76F-6674-B3AA-700383585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0" b="5714"/>
          <a:stretch/>
        </p:blipFill>
        <p:spPr>
          <a:xfrm>
            <a:off x="0" y="0"/>
            <a:ext cx="12192000" cy="646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886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15271-A4E8-EC3F-D9E4-C5C2984E1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 out holidays which have higher sales than the mean sales in non-holiday season for all stores together.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79062-EFED-90FF-9313-25068A0BA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3557" r="62818"/>
          <a:stretch/>
        </p:blipFill>
        <p:spPr>
          <a:xfrm>
            <a:off x="2373126" y="4045685"/>
            <a:ext cx="5389943" cy="22767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963F8-720F-5893-687F-1B02F23A85E1}"/>
              </a:ext>
            </a:extLst>
          </p:cNvPr>
          <p:cNvSpPr txBox="1"/>
          <p:nvPr/>
        </p:nvSpPr>
        <p:spPr>
          <a:xfrm>
            <a:off x="706017" y="1737361"/>
            <a:ext cx="114859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set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non_holiday_mean</a:t>
            </a:r>
            <a:r>
              <a:rPr lang="en-US" b="0" dirty="0">
                <a:effectLst/>
                <a:latin typeface="Consolas" panose="020B0609020204030204" pitchFamily="49" charset="0"/>
              </a:rPr>
              <a:t> = select avg(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weekly_sales</a:t>
            </a:r>
            <a:r>
              <a:rPr lang="en-US" b="0" dirty="0">
                <a:effectLst/>
                <a:latin typeface="Consolas" panose="020B0609020204030204" pitchFamily="49" charset="0"/>
              </a:rPr>
              <a:t>) from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walmart_sales</a:t>
            </a:r>
            <a:r>
              <a:rPr lang="en-US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set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hive.strict.checks.cartesian.product</a:t>
            </a:r>
            <a:r>
              <a:rPr lang="en-US" b="0" dirty="0">
                <a:effectLst/>
                <a:latin typeface="Consolas" panose="020B0609020204030204" pitchFamily="49" charset="0"/>
              </a:rPr>
              <a:t>=false;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select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h.h_sales,h.date_of_entry</a:t>
            </a:r>
            <a:r>
              <a:rPr lang="en-US" b="0" dirty="0">
                <a:effectLst/>
                <a:latin typeface="Consolas" panose="020B0609020204030204" pitchFamily="49" charset="0"/>
              </a:rPr>
              <a:t> from (select avg(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Weekly_Sales</a:t>
            </a:r>
            <a:r>
              <a:rPr lang="en-US" b="0" dirty="0">
                <a:effectLst/>
                <a:latin typeface="Consolas" panose="020B0609020204030204" pitchFamily="49" charset="0"/>
              </a:rPr>
              <a:t>) as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h_sales,date_of_entry</a:t>
            </a:r>
            <a:r>
              <a:rPr lang="en-US" b="0" dirty="0">
                <a:effectLst/>
                <a:latin typeface="Consolas" panose="020B0609020204030204" pitchFamily="49" charset="0"/>
              </a:rPr>
              <a:t> from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walmart_sales</a:t>
            </a:r>
            <a:r>
              <a:rPr lang="en-US" b="0" dirty="0">
                <a:effectLst/>
                <a:latin typeface="Consolas" panose="020B0609020204030204" pitchFamily="49" charset="0"/>
              </a:rPr>
              <a:t> where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Holiday_Flag</a:t>
            </a:r>
            <a:r>
              <a:rPr lang="en-US" b="0" dirty="0">
                <a:effectLst/>
                <a:latin typeface="Consolas" panose="020B0609020204030204" pitchFamily="49" charset="0"/>
              </a:rPr>
              <a:t>=1 group by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date_of_entry</a:t>
            </a:r>
            <a:r>
              <a:rPr lang="en-US" b="0" dirty="0">
                <a:effectLst/>
                <a:latin typeface="Consolas" panose="020B0609020204030204" pitchFamily="49" charset="0"/>
              </a:rPr>
              <a:t>) as h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left join (select avg(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Weekly_Sales</a:t>
            </a:r>
            <a:r>
              <a:rPr lang="en-US" b="0" dirty="0">
                <a:effectLst/>
                <a:latin typeface="Consolas" panose="020B0609020204030204" pitchFamily="49" charset="0"/>
              </a:rPr>
              <a:t>) as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nh_avg</a:t>
            </a:r>
            <a:r>
              <a:rPr lang="en-US" b="0" dirty="0">
                <a:effectLst/>
                <a:latin typeface="Consolas" panose="020B0609020204030204" pitchFamily="49" charset="0"/>
              </a:rPr>
              <a:t> from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walmart_sales</a:t>
            </a:r>
            <a:r>
              <a:rPr lang="en-US" b="0" dirty="0">
                <a:effectLst/>
                <a:latin typeface="Consolas" panose="020B0609020204030204" pitchFamily="49" charset="0"/>
              </a:rPr>
              <a:t> where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Holiday_Flag</a:t>
            </a:r>
            <a:r>
              <a:rPr lang="en-US" b="0" dirty="0">
                <a:effectLst/>
                <a:latin typeface="Consolas" panose="020B0609020204030204" pitchFamily="49" charset="0"/>
              </a:rPr>
              <a:t>=0) as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nh</a:t>
            </a:r>
            <a:endParaRPr lang="en-US" b="0" dirty="0"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where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h.h_sales</a:t>
            </a:r>
            <a:r>
              <a:rPr lang="en-US" b="0" dirty="0"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nh.nh_avg</a:t>
            </a:r>
            <a:r>
              <a:rPr lang="en-US" b="0" dirty="0">
                <a:effectLst/>
                <a:latin typeface="Consolas" panose="020B0609020204030204" pitchFamily="49" charset="0"/>
              </a:rPr>
              <a:t>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9968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13E9-C86F-B293-23E2-6B1A8706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9EA44-EB07-3042-C66F-3D0CDC193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205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C9318-9802-77D8-197C-CA8FFB09F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Architecture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1026" name="Picture 2" descr="Hadoop Hdfs">
            <a:extLst>
              <a:ext uri="{FF2B5EF4-FFF2-40B4-BE49-F238E27FC236}">
                <a16:creationId xmlns:a16="http://schemas.microsoft.com/office/drawing/2014/main" id="{EA656A08-2571-EBC3-D4CF-15E872CBF2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462" y="1846263"/>
            <a:ext cx="7059402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203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F63DE-CFDA-B3B8-3212-677B40F4F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Sqoop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B01822-F3AA-3D2C-D861-46D87F96A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477" y="1846263"/>
            <a:ext cx="8920065" cy="4022725"/>
          </a:xfrm>
        </p:spPr>
      </p:pic>
    </p:spTree>
    <p:extLst>
      <p:ext uri="{BB962C8B-B14F-4D97-AF65-F5344CB8AC3E}">
        <p14:creationId xmlns:p14="http://schemas.microsoft.com/office/powerpoint/2010/main" val="4034017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B5BE3-E234-956D-ADEC-EBBD7D95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553152"/>
          </a:xfrm>
        </p:spPr>
        <p:txBody>
          <a:bodyPr>
            <a:normAutofit fontScale="90000"/>
          </a:bodyPr>
          <a:lstStyle/>
          <a:p>
            <a:r>
              <a:rPr lang="en-US" dirty="0"/>
              <a:t>Hive Architecture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C2CAC5-CF7C-36C3-D982-1144C2725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2" y="839756"/>
            <a:ext cx="10907485" cy="5402424"/>
          </a:xfrm>
        </p:spPr>
      </p:pic>
    </p:spTree>
    <p:extLst>
      <p:ext uri="{BB962C8B-B14F-4D97-AF65-F5344CB8AC3E}">
        <p14:creationId xmlns:p14="http://schemas.microsoft.com/office/powerpoint/2010/main" val="2984269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00578-7C1A-D584-D7C7-0167C25D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CA2D1-1CE3-D323-3625-E100DF3EC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Migrate data from RDBMS to Hive using Sqoop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We will have two layers in Hive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Landing zone           : Raw retail dataset (same as the one in MySQL)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Consumption zone  : After we have performed some transformations and cleaning of data the </a:t>
            </a:r>
          </a:p>
          <a:p>
            <a:pPr marL="0" indent="0">
              <a:buNone/>
            </a:pPr>
            <a:r>
              <a:rPr lang="en-US" dirty="0"/>
              <a:t>                                        data that is ready to make dashboards and make machine learning models </a:t>
            </a:r>
          </a:p>
          <a:p>
            <a:pPr marL="0" indent="0">
              <a:buNone/>
            </a:pPr>
            <a:r>
              <a:rPr lang="en-US" dirty="0"/>
              <a:t>                                         using </a:t>
            </a:r>
            <a:r>
              <a:rPr lang="en-US" dirty="0" err="1"/>
              <a:t>PySpark</a:t>
            </a:r>
            <a:r>
              <a:rPr lang="en-US" dirty="0"/>
              <a:t> or any other machine learning platform.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51396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1407</TotalTime>
  <Words>1493</Words>
  <Application>Microsoft Office PowerPoint</Application>
  <PresentationFormat>Widescreen</PresentationFormat>
  <Paragraphs>134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Consolas</vt:lpstr>
      <vt:lpstr>Open Sans</vt:lpstr>
      <vt:lpstr>Wingdings</vt:lpstr>
      <vt:lpstr>Retrospect</vt:lpstr>
      <vt:lpstr>Retail Analytics using Sqoop, HDFS, and Hive</vt:lpstr>
      <vt:lpstr>Business Overview</vt:lpstr>
      <vt:lpstr>PowerPoint Presentation</vt:lpstr>
      <vt:lpstr>      In this, we will be utilizing Walmart store sales data to perform analysis and answer the following questions:</vt:lpstr>
      <vt:lpstr>Dataset Description</vt:lpstr>
      <vt:lpstr>Architecture</vt:lpstr>
      <vt:lpstr>Sqoop Architecture</vt:lpstr>
      <vt:lpstr>Hive Architecture</vt:lpstr>
      <vt:lpstr>PowerPoint Presentation</vt:lpstr>
      <vt:lpstr>Working on AWS</vt:lpstr>
      <vt:lpstr>PowerPoint Presentation</vt:lpstr>
      <vt:lpstr>Copy docker compose file from local to EC2</vt:lpstr>
      <vt:lpstr>docker_exp copied to ec2 instance</vt:lpstr>
      <vt:lpstr>Install and setup docker</vt:lpstr>
      <vt:lpstr>sudo yum install docker</vt:lpstr>
      <vt:lpstr>sudo curl -L "https://github.com/docker/compose/releases/download/1.29.1/docker-compose-$(uname -s)-$(uname -m)" -o /usr/local/bin/docker-compose</vt:lpstr>
      <vt:lpstr>sudo chmod +x /usr/local/bin/docker-compose</vt:lpstr>
      <vt:lpstr>Make current user as the sudo  sudo gpasswd -a $USER docker newgrp docker</vt:lpstr>
      <vt:lpstr>Start the docker</vt:lpstr>
      <vt:lpstr>Migrating MySQL data to Hive </vt:lpstr>
      <vt:lpstr>Download dataset into MySQL  </vt:lpstr>
      <vt:lpstr>Login bash (login to the container) docker exec -it ra_mysql bash</vt:lpstr>
      <vt:lpstr>Login to MySQL mysql -p (type example when passsword prompted)</vt:lpstr>
      <vt:lpstr>Allow MySQL to get data from local files SET GLOBAL local_infile=1;  After setting logout and login again mysql --local-infile=1 -p</vt:lpstr>
      <vt:lpstr>Create a DataBase CREATE DATABASE if not exists retail;</vt:lpstr>
      <vt:lpstr>Change database use retail;</vt:lpstr>
      <vt:lpstr>Create table retail CREATE TABLE if not exists walmart_sales (Store VARCHAR(255),Date Date,Weekly_Sales VARCHAR(255),Holiday_Flag VARCHAR(255),Temperature VARCHAR(255),Fuel_Price VARCHAR(255),CPI VARCHAR(255),Unemployment VARCHAR(255));</vt:lpstr>
      <vt:lpstr>Show tables show tables;</vt:lpstr>
      <vt:lpstr>Load csv file into MySQL table LOAD DATA LOCAL INFILE '/Walmart_Store_sales.csv' INTO TABLE walmart_sales FIELDS TERMINATED BY ',' LINES TERMINATED BY '\n' IGNORE 1 ROWS (Store,@Date,Weekly_Sales,Holiday_Flag,Temperature,Fuel_Price,CPI,Unemployment) SET Date=STR_TO_DATE( @Date, '%d-%m-%Y' );</vt:lpstr>
      <vt:lpstr>Loading top 5 records from Walmart_sales select * from walamart_sales limit 5;</vt:lpstr>
      <vt:lpstr>Login to sqoop </vt:lpstr>
      <vt:lpstr>Sqoop import job creation </vt:lpstr>
      <vt:lpstr>PowerPoint Presentation</vt:lpstr>
      <vt:lpstr>Import SQL data using sqoop</vt:lpstr>
      <vt:lpstr>Sqoop job creation</vt:lpstr>
      <vt:lpstr>Execute the sqoop job sqoop job --exec retail_job</vt:lpstr>
      <vt:lpstr>Login to Hive docker exec -i -t ra_sqoop bash</vt:lpstr>
      <vt:lpstr>PowerPoint Presentation</vt:lpstr>
      <vt:lpstr>Show tables</vt:lpstr>
      <vt:lpstr>Load top 5 records select * from raw_sales limit 5;</vt:lpstr>
      <vt:lpstr>Location of table show create table raw_sales</vt:lpstr>
      <vt:lpstr>Locating the file in HDFS</vt:lpstr>
      <vt:lpstr>Transformation and load Final table creation</vt:lpstr>
      <vt:lpstr>Login to beeline</vt:lpstr>
      <vt:lpstr>Give connection string !connect jdbc:hive2://127.0.0.1:10000 scott tiger</vt:lpstr>
      <vt:lpstr>Create a database create database if not exists retail;</vt:lpstr>
      <vt:lpstr>Use created database use retail;</vt:lpstr>
      <vt:lpstr>Create table</vt:lpstr>
      <vt:lpstr>Show top 5 records from Walmart_sales select * from walmart_sales limit 5</vt:lpstr>
      <vt:lpstr>Analytics : Queries to answer questions</vt:lpstr>
      <vt:lpstr>PowerPoint Presentation</vt:lpstr>
      <vt:lpstr>Which store has maximum standard deviation?</vt:lpstr>
      <vt:lpstr>PowerPoint Presentation</vt:lpstr>
      <vt:lpstr>Coefficient of mean to standard deviation?</vt:lpstr>
      <vt:lpstr>PowerPoint Presentation</vt:lpstr>
      <vt:lpstr>Find out holidays which have higher sales than the mean sales in non-holiday season for all stores together.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Retail Analytics using Sqoop, HDFS, and Hive</dc:title>
  <dc:creator>Chittoor Vamsi</dc:creator>
  <cp:lastModifiedBy>Chittoor Vamsi</cp:lastModifiedBy>
  <cp:revision>15</cp:revision>
  <dcterms:created xsi:type="dcterms:W3CDTF">2022-12-06T14:51:37Z</dcterms:created>
  <dcterms:modified xsi:type="dcterms:W3CDTF">2022-12-08T06:03:32Z</dcterms:modified>
</cp:coreProperties>
</file>